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sldIdLst>
    <p:sldId id="256" r:id="rId2"/>
    <p:sldId id="260" r:id="rId3"/>
    <p:sldId id="261" r:id="rId4"/>
    <p:sldId id="279" r:id="rId5"/>
    <p:sldId id="280" r:id="rId6"/>
    <p:sldId id="281" r:id="rId7"/>
    <p:sldId id="282" r:id="rId8"/>
    <p:sldId id="278" r:id="rId9"/>
    <p:sldId id="262" r:id="rId10"/>
    <p:sldId id="290" r:id="rId11"/>
    <p:sldId id="265" r:id="rId12"/>
    <p:sldId id="271" r:id="rId13"/>
    <p:sldId id="283" r:id="rId14"/>
    <p:sldId id="287" r:id="rId15"/>
    <p:sldId id="289" r:id="rId16"/>
    <p:sldId id="284" r:id="rId17"/>
    <p:sldId id="285" r:id="rId18"/>
    <p:sldId id="288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-8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-8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-8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-8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3" autoAdjust="0"/>
    <p:restoredTop sz="94658" autoAdjust="0"/>
  </p:normalViewPr>
  <p:slideViewPr>
    <p:cSldViewPr>
      <p:cViewPr varScale="1">
        <p:scale>
          <a:sx n="74" d="100"/>
          <a:sy n="74" d="100"/>
        </p:scale>
        <p:origin x="-7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5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8A92134A-D3AE-4AD2-9AF4-E9681B995033}" type="datetimeFigureOut">
              <a:rPr lang="en-US"/>
              <a:pPr>
                <a:defRPr/>
              </a:pPr>
              <a:t>10/20/2011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92B01A70-C932-4653-9526-2F1EC8405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680E2C-07B0-4445-8EAA-93B036FFDA2D}" type="slidenum">
              <a:rPr lang="en-US" smtClean="0">
                <a:latin typeface="Verdana" pitchFamily="-80" charset="0"/>
              </a:rPr>
              <a:pPr/>
              <a:t>1</a:t>
            </a:fld>
            <a:endParaRPr lang="en-US" smtClean="0">
              <a:latin typeface="Verdana" pitchFamily="-80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B01A70-C932-4653-9526-2F1EC84050E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18F3BB-5FEC-483C-A2B4-EB7964C9821E}" type="slidenum">
              <a:rPr lang="en-US" smtClean="0">
                <a:latin typeface="Verdana" pitchFamily="-80" charset="0"/>
              </a:rPr>
              <a:pPr/>
              <a:t>11</a:t>
            </a:fld>
            <a:endParaRPr lang="en-US" smtClean="0">
              <a:latin typeface="Verdana" pitchFamily="-80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0B075A-440B-4C34-8AB9-E8CE8D2E44E6}" type="slidenum">
              <a:rPr lang="en-US" smtClean="0">
                <a:latin typeface="Verdana" pitchFamily="-80" charset="0"/>
              </a:rPr>
              <a:pPr/>
              <a:t>12</a:t>
            </a:fld>
            <a:endParaRPr lang="en-US" smtClean="0">
              <a:latin typeface="Verdana" pitchFamily="-80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BF7133-AF70-47E0-B905-2013D0CCEB75}" type="slidenum">
              <a:rPr lang="en-US" smtClean="0">
                <a:latin typeface="Verdana" pitchFamily="-80" charset="0"/>
              </a:rPr>
              <a:pPr/>
              <a:t>13</a:t>
            </a:fld>
            <a:endParaRPr lang="en-US" smtClean="0">
              <a:latin typeface="Verdana" pitchFamily="-80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9C4F8C-371F-4CC1-B8AB-9A01E065722C}" type="slidenum">
              <a:rPr lang="en-US" smtClean="0">
                <a:latin typeface="Verdana" pitchFamily="-80" charset="0"/>
              </a:rPr>
              <a:pPr/>
              <a:t>14</a:t>
            </a:fld>
            <a:endParaRPr lang="en-US" smtClean="0">
              <a:latin typeface="Verdana" pitchFamily="-80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8EAB9E-D267-4ECC-A39C-A582AAA0B072}" type="slidenum">
              <a:rPr lang="en-US" smtClean="0">
                <a:latin typeface="Verdana" pitchFamily="-80" charset="0"/>
              </a:rPr>
              <a:pPr/>
              <a:t>15</a:t>
            </a:fld>
            <a:endParaRPr lang="en-US" smtClean="0">
              <a:latin typeface="Verdana" pitchFamily="-80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779BF2-B7C4-4192-BFC3-B7EF953F1A4F}" type="slidenum">
              <a:rPr lang="en-US" smtClean="0">
                <a:latin typeface="Verdana" pitchFamily="-80" charset="0"/>
              </a:rPr>
              <a:pPr/>
              <a:t>16</a:t>
            </a:fld>
            <a:endParaRPr lang="en-US" smtClean="0">
              <a:latin typeface="Verdana" pitchFamily="-80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210070-D0BF-4E75-ACD9-6EB142D4934F}" type="slidenum">
              <a:rPr lang="en-US" smtClean="0">
                <a:latin typeface="Verdana" pitchFamily="-80" charset="0"/>
              </a:rPr>
              <a:pPr/>
              <a:t>17</a:t>
            </a:fld>
            <a:endParaRPr lang="en-US" smtClean="0">
              <a:latin typeface="Verdana" pitchFamily="-80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59DB89-4792-4569-A092-2EB8E7DB3B4F}" type="slidenum">
              <a:rPr lang="en-US" smtClean="0">
                <a:latin typeface="Verdana" pitchFamily="-80" charset="0"/>
              </a:rPr>
              <a:pPr/>
              <a:t>18</a:t>
            </a:fld>
            <a:endParaRPr lang="en-US" smtClean="0">
              <a:latin typeface="Verdana" pitchFamily="-80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AAE1EE-B11D-43CC-B0F5-CF6D2BCEBCF3}" type="slidenum">
              <a:rPr lang="en-US" smtClean="0">
                <a:latin typeface="Verdana" pitchFamily="-80" charset="0"/>
              </a:rPr>
              <a:pPr/>
              <a:t>2</a:t>
            </a:fld>
            <a:endParaRPr lang="en-US" smtClean="0">
              <a:latin typeface="Verdana" pitchFamily="-80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5146C2-4597-4CAF-9179-5D0BCC0082DA}" type="slidenum">
              <a:rPr lang="en-US" smtClean="0">
                <a:latin typeface="Verdana" pitchFamily="-80" charset="0"/>
              </a:rPr>
              <a:pPr/>
              <a:t>3</a:t>
            </a:fld>
            <a:endParaRPr lang="en-US" smtClean="0">
              <a:latin typeface="Verdana" pitchFamily="-80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BF700B-8DF8-4B7B-A415-DBFC8D88C3B3}" type="slidenum">
              <a:rPr lang="en-US" smtClean="0">
                <a:latin typeface="Verdana" pitchFamily="-80" charset="0"/>
              </a:rPr>
              <a:pPr/>
              <a:t>4</a:t>
            </a:fld>
            <a:endParaRPr lang="en-US" smtClean="0">
              <a:latin typeface="Verdana" pitchFamily="-80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E2AE4B-CCC0-4E17-848D-764C6B48AF3A}" type="slidenum">
              <a:rPr lang="en-US" smtClean="0">
                <a:latin typeface="Verdana" pitchFamily="-80" charset="0"/>
              </a:rPr>
              <a:pPr/>
              <a:t>5</a:t>
            </a:fld>
            <a:endParaRPr lang="en-US" smtClean="0">
              <a:latin typeface="Verdana" pitchFamily="-80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9F55C8-0601-4D30-9B50-05CBD14869D2}" type="slidenum">
              <a:rPr lang="en-US" smtClean="0">
                <a:latin typeface="Verdana" pitchFamily="-80" charset="0"/>
              </a:rPr>
              <a:pPr/>
              <a:t>6</a:t>
            </a:fld>
            <a:endParaRPr lang="en-US" smtClean="0">
              <a:latin typeface="Verdana" pitchFamily="-80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2B1A0F-C55F-4864-ADFA-1216C358E87F}" type="slidenum">
              <a:rPr lang="en-US" smtClean="0">
                <a:latin typeface="Verdana" pitchFamily="-80" charset="0"/>
              </a:rPr>
              <a:pPr/>
              <a:t>7</a:t>
            </a:fld>
            <a:endParaRPr lang="en-US" smtClean="0">
              <a:latin typeface="Verdana" pitchFamily="-80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CFECA2-6AF7-4910-98C8-01BCC2B12F5A}" type="slidenum">
              <a:rPr lang="en-US" smtClean="0">
                <a:latin typeface="Verdana" pitchFamily="-80" charset="0"/>
              </a:rPr>
              <a:pPr/>
              <a:t>8</a:t>
            </a:fld>
            <a:endParaRPr lang="en-US" smtClean="0">
              <a:latin typeface="Verdana" pitchFamily="-80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32086-16E0-47A2-8DB4-ACD4C9C00E49}" type="slidenum">
              <a:rPr lang="en-US" smtClean="0">
                <a:latin typeface="Verdana" pitchFamily="-80" charset="0"/>
              </a:rPr>
              <a:pPr/>
              <a:t>9</a:t>
            </a:fld>
            <a:endParaRPr lang="en-US" smtClean="0">
              <a:latin typeface="Verdana" pitchFamily="-8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34" charset="0"/>
              </a:endParaRPr>
            </a:p>
          </p:txBody>
        </p:sp>
      </p:grpSp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304F5-4914-4F4B-8C13-17AB50832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6F4FA-E4FE-47F7-90A0-BE48269B2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FFE69-00A9-4D83-9D19-CCC228C0D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015CC-9BB9-4721-B002-825CD4B58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C8DC9-9A8D-461B-9832-032B48884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C7E13-66EB-44EC-93FE-41CEE2FF6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5CB50-4130-4C84-A62F-60FBADEA5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F1D09-5F5D-43AC-BAE4-2D72F6AA0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FB256-EEEA-4552-8D7C-B648170D3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7A6C7-A8AF-42AB-AF96-98BAA3F15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F9177-1DBB-4B76-8F58-C86DE6E92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0D0E1DE6-7C0A-4596-97AC-D1F13C9F0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Verdana" pitchFamily="34" charset="0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79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79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79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79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7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79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-80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-80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-80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-80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80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pPr eaLnBrk="1" hangingPunct="1"/>
            <a:r>
              <a:rPr lang="id-ID" sz="5200" b="1" smtClean="0"/>
              <a:t>Unsur-unsur dalam Karya Sastra</a:t>
            </a:r>
            <a:endParaRPr lang="en-US" sz="5200" b="1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400800" cy="685800"/>
          </a:xfrm>
        </p:spPr>
        <p:txBody>
          <a:bodyPr/>
          <a:lstStyle/>
          <a:p>
            <a:pPr eaLnBrk="1" hangingPunct="1">
              <a:buFont typeface="Wingdings" pitchFamily="-80" charset="2"/>
              <a:buNone/>
            </a:pPr>
            <a:endParaRPr lang="en-US" smtClean="0"/>
          </a:p>
        </p:txBody>
      </p:sp>
      <p:pic>
        <p:nvPicPr>
          <p:cNvPr id="3076" name="Picture 4" descr="chick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171825"/>
            <a:ext cx="16287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7772400" y="0"/>
            <a:ext cx="13716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200" dirty="0" err="1">
                <a:latin typeface="+mj-lt"/>
              </a:rPr>
              <a:t>Pratitisari</a:t>
            </a:r>
            <a:r>
              <a:rPr lang="en-US" sz="1200" dirty="0">
                <a:latin typeface="+mj-lt"/>
              </a:rPr>
              <a:t> 1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286000" y="609600"/>
            <a:ext cx="4656018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 err="1">
                <a:latin typeface="+mj-lt"/>
              </a:rPr>
              <a:t>Berdasarkan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Perwatakan</a:t>
            </a:r>
            <a:r>
              <a:rPr lang="en-US" sz="3600" dirty="0">
                <a:latin typeface="+mj-lt"/>
              </a:rPr>
              <a:t> 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031875" y="1839913"/>
            <a:ext cx="66643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err="1" smtClean="0">
                <a:latin typeface="+mj-lt"/>
              </a:rPr>
              <a:t>Sederhana</a:t>
            </a:r>
            <a:r>
              <a:rPr lang="en-US" sz="2800" dirty="0" smtClean="0">
                <a:latin typeface="+mj-lt"/>
              </a:rPr>
              <a:t>/flat character</a:t>
            </a:r>
          </a:p>
          <a:p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Mencerminkan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satu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watak</a:t>
            </a:r>
            <a:endParaRPr lang="en-US" sz="2800" dirty="0">
              <a:latin typeface="+mj-lt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219200" y="3124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990600" y="3124200"/>
            <a:ext cx="6781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err="1">
                <a:latin typeface="+mj-lt"/>
              </a:rPr>
              <a:t>Bulat</a:t>
            </a:r>
            <a:r>
              <a:rPr lang="en-US" sz="2800" dirty="0">
                <a:latin typeface="+mj-lt"/>
              </a:rPr>
              <a:t>/round character</a:t>
            </a:r>
          </a:p>
          <a:p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Mencerminkan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bermacam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watak</a:t>
            </a:r>
            <a:r>
              <a:rPr lang="en-US" sz="2800" dirty="0">
                <a:latin typeface="+mj-lt"/>
              </a:rPr>
              <a:t> &amp; </a:t>
            </a:r>
            <a:r>
              <a:rPr lang="en-US" sz="2800" dirty="0" err="1">
                <a:latin typeface="+mj-lt"/>
              </a:rPr>
              <a:t>tingkah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laku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terkadang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bahkan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sulit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terduga</a:t>
            </a:r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6248400" y="61722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Forster, 1070:75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3800" y="2286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+mj-lt"/>
              </a:rPr>
              <a:t>Pratitisari</a:t>
            </a:r>
            <a:r>
              <a:rPr lang="en-US" sz="1200" dirty="0" smtClean="0">
                <a:latin typeface="+mj-lt"/>
              </a:rPr>
              <a:t> 10 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d-ID" b="1" dirty="0" smtClean="0"/>
              <a:t>Karakterisasi</a:t>
            </a:r>
            <a:endParaRPr lang="en-US" b="1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d-ID" dirty="0" smtClean="0"/>
              <a:t>Cara penulis menggambarkan karakter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Lihat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diagram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karakterisasi</a:t>
            </a: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13316" name="Picture 4" descr="728995kpix6qf6e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0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0" y="228600"/>
            <a:ext cx="1371600" cy="27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 err="1">
                <a:latin typeface="+mj-lt"/>
              </a:rPr>
              <a:t>Pratitisari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smtClean="0">
                <a:latin typeface="+mj-lt"/>
              </a:rPr>
              <a:t>11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b="1" smtClean="0"/>
              <a:t>Setin</a:t>
            </a:r>
            <a:r>
              <a:rPr lang="en-US" b="1" smtClean="0"/>
              <a:t>g/Latar </a:t>
            </a: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-80" charset="2"/>
              <a:buNone/>
            </a:pPr>
            <a:r>
              <a:rPr lang="en-US" dirty="0" err="1" smtClean="0"/>
              <a:t>Intrinsik</a:t>
            </a:r>
            <a:r>
              <a:rPr lang="en-US" dirty="0" smtClean="0"/>
              <a:t>:</a:t>
            </a:r>
          </a:p>
          <a:p>
            <a:pPr eaLnBrk="1" hangingPunct="1"/>
            <a:r>
              <a:rPr lang="en-US" sz="3600" dirty="0" smtClean="0">
                <a:latin typeface="Garamond" pitchFamily="-80" charset="0"/>
              </a:rPr>
              <a:t>  </a:t>
            </a:r>
            <a:r>
              <a:rPr lang="id-ID" sz="3600" dirty="0" smtClean="0">
                <a:latin typeface="Garamond" pitchFamily="-80" charset="0"/>
              </a:rPr>
              <a:t>Keterangan </a:t>
            </a:r>
            <a:r>
              <a:rPr lang="id-ID" sz="3600" dirty="0" smtClean="0">
                <a:latin typeface="Garamond" pitchFamily="-80" charset="0"/>
              </a:rPr>
              <a:t>tempat</a:t>
            </a:r>
            <a:r>
              <a:rPr lang="en-US" sz="3600" dirty="0" smtClean="0">
                <a:latin typeface="Garamond" pitchFamily="-80" charset="0"/>
              </a:rPr>
              <a:t> </a:t>
            </a:r>
          </a:p>
          <a:p>
            <a:pPr eaLnBrk="1" hangingPunct="1"/>
            <a:r>
              <a:rPr lang="en-US" sz="3600" dirty="0" smtClean="0">
                <a:latin typeface="Garamond" pitchFamily="-80" charset="0"/>
              </a:rPr>
              <a:t>  </a:t>
            </a:r>
            <a:r>
              <a:rPr lang="en-US" sz="3600" dirty="0" err="1" smtClean="0">
                <a:latin typeface="Garamond" pitchFamily="-80" charset="0"/>
              </a:rPr>
              <a:t>Keterangan</a:t>
            </a:r>
            <a:r>
              <a:rPr lang="en-US" sz="3600" dirty="0" smtClean="0">
                <a:latin typeface="Garamond" pitchFamily="-80" charset="0"/>
              </a:rPr>
              <a:t> </a:t>
            </a:r>
            <a:r>
              <a:rPr lang="id-ID" sz="3600" dirty="0" smtClean="0">
                <a:latin typeface="Garamond" pitchFamily="-80" charset="0"/>
              </a:rPr>
              <a:t>waktu</a:t>
            </a:r>
            <a:endParaRPr lang="en-US" sz="3600" dirty="0" smtClean="0">
              <a:latin typeface="Garamond" pitchFamily="-80" charset="0"/>
            </a:endParaRPr>
          </a:p>
          <a:p>
            <a:pPr eaLnBrk="1" hangingPunct="1">
              <a:buFont typeface="Wingdings" pitchFamily="-80" charset="2"/>
              <a:buNone/>
            </a:pPr>
            <a:r>
              <a:rPr lang="en-US" sz="3600" dirty="0" err="1" smtClean="0">
                <a:latin typeface="Garamond" pitchFamily="-80" charset="0"/>
              </a:rPr>
              <a:t>Ekstrinsik</a:t>
            </a:r>
            <a:endParaRPr lang="en-US" sz="3200" dirty="0" smtClean="0">
              <a:latin typeface="Garamond" pitchFamily="-80" charset="0"/>
            </a:endParaRPr>
          </a:p>
          <a:p>
            <a:pPr eaLnBrk="1" hangingPunct="1"/>
            <a:r>
              <a:rPr lang="en-US" sz="3200" dirty="0" smtClean="0">
                <a:latin typeface="Garamond" pitchFamily="-80" charset="0"/>
              </a:rPr>
              <a:t>  </a:t>
            </a:r>
            <a:r>
              <a:rPr lang="en-US" sz="3600" dirty="0" err="1" smtClean="0">
                <a:latin typeface="Garamond" pitchFamily="-80" charset="0"/>
              </a:rPr>
              <a:t>Sosial</a:t>
            </a:r>
            <a:endParaRPr lang="en-US" sz="3600" dirty="0" smtClean="0">
              <a:latin typeface="Garamond" pitchFamily="-80" charset="0"/>
            </a:endParaRPr>
          </a:p>
          <a:p>
            <a:pPr eaLnBrk="1" hangingPunct="1"/>
            <a:endParaRPr lang="en-US" sz="3600" dirty="0" smtClean="0">
              <a:latin typeface="Garamond" pitchFamily="-80" charset="0"/>
            </a:endParaRPr>
          </a:p>
        </p:txBody>
      </p:sp>
      <p:pic>
        <p:nvPicPr>
          <p:cNvPr id="14340" name="Picture 4" descr="Glo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495425"/>
            <a:ext cx="19050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62800" y="152400"/>
            <a:ext cx="1676400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 err="1">
                <a:latin typeface="+mj-lt"/>
              </a:rPr>
              <a:t>Pratitisari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smtClean="0">
                <a:latin typeface="+mj-lt"/>
              </a:rPr>
              <a:t>12</a:t>
            </a:r>
            <a:endParaRPr lang="en-US" sz="1200" dirty="0">
              <a:latin typeface="+mj-lt"/>
            </a:endParaRPr>
          </a:p>
          <a:p>
            <a:pPr>
              <a:defRPr/>
            </a:pP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3000" dirty="0" err="1" smtClean="0">
                <a:latin typeface="+mj-lt"/>
              </a:rPr>
              <a:t>Pendahuluan</a:t>
            </a:r>
            <a:r>
              <a:rPr lang="en-US" sz="3000" dirty="0" smtClean="0">
                <a:latin typeface="+mj-lt"/>
              </a:rPr>
              <a:t> : </a:t>
            </a:r>
            <a:r>
              <a:rPr lang="en-US" sz="3000" dirty="0" err="1" smtClean="0">
                <a:latin typeface="+mj-lt"/>
              </a:rPr>
              <a:t>pengenalan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latar</a:t>
            </a:r>
            <a:r>
              <a:rPr lang="en-US" sz="3000" dirty="0" smtClean="0">
                <a:latin typeface="+mj-lt"/>
              </a:rPr>
              <a:t> &amp; </a:t>
            </a:r>
            <a:r>
              <a:rPr lang="en-US" sz="3000" dirty="0" err="1" smtClean="0">
                <a:latin typeface="+mj-lt"/>
              </a:rPr>
              <a:t>karakter</a:t>
            </a:r>
            <a:endParaRPr lang="en-US" sz="30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endParaRPr lang="en-US" sz="30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3000" dirty="0" err="1" smtClean="0">
                <a:latin typeface="+mj-lt"/>
              </a:rPr>
              <a:t>Konflik</a:t>
            </a:r>
            <a:r>
              <a:rPr lang="en-US" sz="3000" dirty="0" smtClean="0">
                <a:latin typeface="+mj-lt"/>
              </a:rPr>
              <a:t>: </a:t>
            </a:r>
            <a:r>
              <a:rPr lang="en-US" sz="3000" dirty="0" err="1" smtClean="0">
                <a:latin typeface="+mj-lt"/>
              </a:rPr>
              <a:t>permulaan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masalah</a:t>
            </a:r>
            <a:endParaRPr lang="en-US" sz="30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endParaRPr lang="en-US" sz="30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3000" dirty="0" err="1" smtClean="0">
                <a:latin typeface="+mj-lt"/>
              </a:rPr>
              <a:t>Klimaks</a:t>
            </a:r>
            <a:r>
              <a:rPr lang="en-US" sz="3000" dirty="0" smtClean="0">
                <a:latin typeface="+mj-lt"/>
              </a:rPr>
              <a:t>: </a:t>
            </a:r>
            <a:r>
              <a:rPr lang="en-US" sz="3000" dirty="0" err="1" smtClean="0">
                <a:latin typeface="+mj-lt"/>
              </a:rPr>
              <a:t>puncak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permasalahan</a:t>
            </a:r>
            <a:endParaRPr lang="en-US" sz="30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endParaRPr lang="en-US" sz="30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3000" dirty="0" err="1" smtClean="0">
                <a:latin typeface="+mj-lt"/>
              </a:rPr>
              <a:t>Penyelesaian</a:t>
            </a:r>
            <a:r>
              <a:rPr lang="en-US" sz="3000" dirty="0" smtClean="0">
                <a:latin typeface="+mj-lt"/>
              </a:rPr>
              <a:t>: </a:t>
            </a:r>
            <a:r>
              <a:rPr lang="en-US" sz="3000" dirty="0" err="1" smtClean="0">
                <a:latin typeface="+mj-lt"/>
              </a:rPr>
              <a:t>akhir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cerita</a:t>
            </a:r>
            <a:r>
              <a:rPr lang="en-US" sz="3000" dirty="0" smtClean="0">
                <a:latin typeface="+mj-lt"/>
              </a:rPr>
              <a:t>, </a:t>
            </a:r>
            <a:r>
              <a:rPr lang="en-US" sz="3000" dirty="0" err="1" smtClean="0">
                <a:latin typeface="+mj-lt"/>
              </a:rPr>
              <a:t>bisa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terbuka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maupun</a:t>
            </a:r>
            <a:r>
              <a:rPr lang="en-US" sz="3000" dirty="0" smtClean="0">
                <a:latin typeface="+mj-lt"/>
              </a:rPr>
              <a:t>   </a:t>
            </a:r>
            <a:r>
              <a:rPr lang="en-US" sz="3000" dirty="0" err="1" smtClean="0">
                <a:latin typeface="+mj-lt"/>
              </a:rPr>
              <a:t>tertutup</a:t>
            </a:r>
            <a:endParaRPr lang="en-US" sz="3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6600" y="304800"/>
            <a:ext cx="1524000" cy="27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 err="1">
                <a:latin typeface="+mj-lt"/>
              </a:rPr>
              <a:t>Pratitisari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smtClean="0">
                <a:latin typeface="+mj-lt"/>
              </a:rPr>
              <a:t>13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Jenis Plot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Maju</a:t>
            </a:r>
            <a:r>
              <a:rPr lang="en-US" dirty="0" smtClean="0"/>
              <a:t>/</a:t>
            </a:r>
            <a:r>
              <a:rPr lang="en-US" dirty="0" err="1" smtClean="0"/>
              <a:t>lurus</a:t>
            </a:r>
            <a:r>
              <a:rPr lang="en-US" dirty="0" smtClean="0"/>
              <a:t>/</a:t>
            </a:r>
            <a:r>
              <a:rPr lang="en-US" dirty="0" err="1" smtClean="0"/>
              <a:t>progresif</a:t>
            </a:r>
            <a:r>
              <a:rPr lang="en-US" dirty="0" smtClean="0"/>
              <a:t>: </a:t>
            </a:r>
            <a:r>
              <a:rPr lang="en-US" dirty="0" err="1" smtClean="0"/>
              <a:t>awal</a:t>
            </a:r>
            <a:r>
              <a:rPr lang="en-US" dirty="0" smtClean="0"/>
              <a:t> - </a:t>
            </a:r>
            <a:r>
              <a:rPr lang="en-US" dirty="0" err="1" smtClean="0"/>
              <a:t>akhir</a:t>
            </a:r>
            <a:endParaRPr lang="en-US" dirty="0" smtClean="0"/>
          </a:p>
          <a:p>
            <a:endParaRPr lang="en-US" dirty="0" smtClean="0"/>
          </a:p>
          <a:p>
            <a:pPr>
              <a:buFont typeface="Wingdings" pitchFamily="-80" charset="2"/>
              <a:buNone/>
            </a:pPr>
            <a:endParaRPr lang="en-US" dirty="0" smtClean="0"/>
          </a:p>
          <a:p>
            <a:r>
              <a:rPr lang="en-US" dirty="0" err="1" smtClean="0"/>
              <a:t>Mundur</a:t>
            </a:r>
            <a:r>
              <a:rPr lang="en-US" dirty="0" smtClean="0"/>
              <a:t>/</a:t>
            </a:r>
            <a:r>
              <a:rPr lang="en-US" dirty="0" err="1" smtClean="0"/>
              <a:t>porot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/</a:t>
            </a:r>
            <a:r>
              <a:rPr lang="en-US" dirty="0" err="1" smtClean="0"/>
              <a:t>regresif</a:t>
            </a:r>
            <a:r>
              <a:rPr lang="en-US" dirty="0" smtClean="0"/>
              <a:t>/</a:t>
            </a:r>
            <a:r>
              <a:rPr lang="en-US" i="1" dirty="0" smtClean="0"/>
              <a:t>flashback</a:t>
            </a:r>
            <a:r>
              <a:rPr lang="en-US" dirty="0" smtClean="0"/>
              <a:t>: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2800" y="228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+mj-lt"/>
              </a:rPr>
              <a:t>Pratitisari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14</a:t>
            </a:r>
            <a:endParaRPr lang="en-US" sz="1400" dirty="0">
              <a:latin typeface="+mj-lt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Penyelesaian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: </a:t>
            </a:r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terselesaikan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r>
              <a:rPr lang="en-US" dirty="0" smtClean="0"/>
              <a:t>: </a:t>
            </a:r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terselesaikan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781800" y="533400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+mj-lt"/>
              </a:rPr>
              <a:t>Pratitisari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15</a:t>
            </a:r>
            <a:endParaRPr lang="en-US" sz="1400" dirty="0">
              <a:latin typeface="+mj-lt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Sudut Pandang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3600" dirty="0" err="1" smtClean="0">
                <a:latin typeface="+mj-lt"/>
              </a:rPr>
              <a:t>Orang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pertama</a:t>
            </a:r>
            <a:r>
              <a:rPr lang="en-US" sz="3600" dirty="0" smtClean="0">
                <a:latin typeface="+mj-lt"/>
              </a:rPr>
              <a:t>: </a:t>
            </a:r>
            <a:r>
              <a:rPr lang="id-ID" sz="2000" dirty="0" smtClean="0">
                <a:latin typeface="+mj-lt"/>
              </a:rPr>
              <a:t>penulis berlaku sebagai karakter utama cerita, ini ditandai dengan penggunaan kata “aku”. </a:t>
            </a:r>
            <a:endParaRPr lang="en-US" sz="20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000" dirty="0" err="1" smtClean="0">
                <a:latin typeface="+mj-lt"/>
              </a:rPr>
              <a:t>Contoh</a:t>
            </a:r>
            <a:r>
              <a:rPr lang="en-US" sz="2000" dirty="0" smtClean="0">
                <a:latin typeface="+mj-lt"/>
              </a:rPr>
              <a:t>: </a:t>
            </a:r>
            <a:r>
              <a:rPr lang="en-US" sz="2000" dirty="0" err="1" smtClean="0">
                <a:latin typeface="+mj-lt"/>
              </a:rPr>
              <a:t>Peluh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menetes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dahiku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b="1" dirty="0" err="1" smtClean="0">
                <a:latin typeface="+mj-lt"/>
              </a:rPr>
              <a:t>aku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sangat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ketakutan</a:t>
            </a:r>
            <a:r>
              <a:rPr lang="en-US" sz="2000" dirty="0" smtClean="0">
                <a:latin typeface="+mj-lt"/>
              </a:rPr>
              <a:t>.</a:t>
            </a:r>
            <a:endParaRPr lang="en-US" sz="36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3600" dirty="0" err="1" smtClean="0">
                <a:latin typeface="+mj-lt"/>
              </a:rPr>
              <a:t>Orang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kedua</a:t>
            </a:r>
            <a:r>
              <a:rPr lang="en-US" sz="3600" dirty="0" smtClean="0">
                <a:latin typeface="+mj-lt"/>
              </a:rPr>
              <a:t>:</a:t>
            </a:r>
            <a:r>
              <a:rPr lang="id-ID" sz="2000" dirty="0" smtClean="0">
                <a:latin typeface="+mj-lt"/>
              </a:rPr>
              <a:t>teknik yang banyak menggunakan kata ‘kamu’</a:t>
            </a:r>
            <a:r>
              <a:rPr lang="en-US" sz="2000" dirty="0" smtClean="0">
                <a:latin typeface="+mj-lt"/>
              </a:rPr>
              <a:t>, ‘</a:t>
            </a:r>
            <a:r>
              <a:rPr lang="en-US" sz="2000" dirty="0" err="1" smtClean="0">
                <a:latin typeface="+mj-lt"/>
              </a:rPr>
              <a:t>engkau</a:t>
            </a:r>
            <a:r>
              <a:rPr lang="en-US" sz="2000" dirty="0" smtClean="0">
                <a:latin typeface="+mj-lt"/>
              </a:rPr>
              <a:t>’ </a:t>
            </a:r>
            <a:r>
              <a:rPr lang="id-ID" sz="2000" dirty="0" smtClean="0">
                <a:latin typeface="+mj-lt"/>
              </a:rPr>
              <a:t>atau ‘Anda.’ </a:t>
            </a:r>
            <a:endParaRPr lang="en-US" sz="20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000" dirty="0" err="1" smtClean="0">
                <a:latin typeface="+mj-lt"/>
              </a:rPr>
              <a:t>Contoh</a:t>
            </a:r>
            <a:r>
              <a:rPr lang="en-US" sz="2000" dirty="0" smtClean="0">
                <a:latin typeface="+mj-lt"/>
              </a:rPr>
              <a:t>: </a:t>
            </a:r>
            <a:r>
              <a:rPr lang="en-US" sz="2000" b="1" dirty="0" err="1" smtClean="0">
                <a:latin typeface="+mj-lt"/>
              </a:rPr>
              <a:t>Engkau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memang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tidak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mengatakannya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tapi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semua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orang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sudah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mengetahuinya</a:t>
            </a:r>
            <a:r>
              <a:rPr lang="en-US" sz="2000" dirty="0" smtClean="0">
                <a:latin typeface="+mj-lt"/>
              </a:rPr>
              <a:t>.</a:t>
            </a:r>
            <a:endParaRPr lang="en-US" sz="36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3600" dirty="0" err="1" smtClean="0">
                <a:latin typeface="+mj-lt"/>
              </a:rPr>
              <a:t>Orang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ketiga</a:t>
            </a:r>
            <a:r>
              <a:rPr lang="en-US" sz="3600" dirty="0" smtClean="0">
                <a:latin typeface="+mj-lt"/>
              </a:rPr>
              <a:t>: </a:t>
            </a:r>
            <a:r>
              <a:rPr lang="id-ID" sz="2000" dirty="0" smtClean="0">
                <a:latin typeface="+mj-lt"/>
              </a:rPr>
              <a:t>cerita dikisahkan menggunakan kata ganti orang ketiga, seperti: mereka dan dia. </a:t>
            </a:r>
            <a:endParaRPr lang="en-US" sz="20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000" dirty="0" err="1" smtClean="0">
                <a:latin typeface="+mj-lt"/>
              </a:rPr>
              <a:t>Contoh</a:t>
            </a:r>
            <a:r>
              <a:rPr lang="en-US" sz="2000" dirty="0" smtClean="0">
                <a:latin typeface="+mj-lt"/>
              </a:rPr>
              <a:t>: </a:t>
            </a:r>
            <a:r>
              <a:rPr lang="en-US" sz="2000" b="1" dirty="0" err="1" smtClean="0">
                <a:latin typeface="+mj-lt"/>
              </a:rPr>
              <a:t>Dia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berlari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kencang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menuruni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bukit</a:t>
            </a:r>
            <a:endParaRPr lang="en-US" sz="20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endParaRPr lang="en-US" sz="3600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endParaRPr lang="en-US" sz="3600" dirty="0" smtClean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228600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+mj-lt"/>
              </a:rPr>
              <a:t>Pratitisari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16</a:t>
            </a:r>
            <a:endParaRPr lang="en-US" sz="1400" dirty="0">
              <a:latin typeface="+mj-lt"/>
            </a:endParaRPr>
          </a:p>
          <a:p>
            <a:endParaRPr lang="en-US" sz="1400" dirty="0" smtClean="0">
              <a:latin typeface="+mj-lt"/>
            </a:endParaRPr>
          </a:p>
          <a:p>
            <a:endParaRPr lang="en-US" sz="1400" dirty="0">
              <a:latin typeface="+mj-lt"/>
            </a:endParaRPr>
          </a:p>
        </p:txBody>
      </p:sp>
    </p:spTree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Konflik</a:t>
            </a: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+mj-lt"/>
              </a:rPr>
              <a:t>Internal : </a:t>
            </a:r>
            <a:r>
              <a:rPr lang="en-US" dirty="0" err="1" smtClean="0">
                <a:latin typeface="+mj-lt"/>
              </a:rPr>
              <a:t>konflik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batin</a:t>
            </a:r>
            <a:endParaRPr lang="en-US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err="1" smtClean="0">
                <a:latin typeface="+mj-lt"/>
              </a:rPr>
              <a:t>Eksternal</a:t>
            </a:r>
            <a:r>
              <a:rPr lang="en-US" dirty="0" smtClean="0">
                <a:latin typeface="+mj-lt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d-ID" b="1" dirty="0" smtClean="0">
                <a:latin typeface="+mj-lt"/>
              </a:rPr>
              <a:t>Individu – Individu: </a:t>
            </a:r>
            <a:r>
              <a:rPr lang="id-ID" dirty="0" smtClean="0">
                <a:latin typeface="+mj-lt"/>
              </a:rPr>
              <a:t>konflik yang dialami seseorang dengan orang lain</a:t>
            </a:r>
            <a:endParaRPr lang="en-US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latin typeface="+mj-lt"/>
              </a:rPr>
              <a:t>I</a:t>
            </a:r>
            <a:r>
              <a:rPr lang="id-ID" b="1" dirty="0" smtClean="0">
                <a:latin typeface="+mj-lt"/>
              </a:rPr>
              <a:t>ndividu – alam</a:t>
            </a:r>
            <a:r>
              <a:rPr lang="id-ID" dirty="0" smtClean="0">
                <a:latin typeface="+mj-lt"/>
              </a:rPr>
              <a:t>: Konflik yang dialami individu dengan alam. Konflik ini menggambarkan perjuangan individu dalam usahanya untuk mempertahankan diri dalam kebesaran alam. 	                            </a:t>
            </a:r>
            <a:endParaRPr lang="en-US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d-ID" b="1" dirty="0" smtClean="0">
                <a:latin typeface="+mj-lt"/>
              </a:rPr>
              <a:t>Individu- Lingkungan/ masyarakat</a:t>
            </a:r>
            <a:r>
              <a:rPr lang="id-ID" dirty="0" smtClean="0">
                <a:latin typeface="+mj-lt"/>
              </a:rPr>
              <a:t> : Konflik yang dialami individu dengan masyarakat atau lingkungan hidupnya. </a:t>
            </a:r>
            <a:endParaRPr lang="en-US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d-ID" dirty="0" smtClean="0"/>
              <a:t> 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19460" name="Picture 4" descr="smilie_tan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52400"/>
            <a:ext cx="7762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467600" y="3048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+mj-lt"/>
              </a:rPr>
              <a:t>Pratitisari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17</a:t>
            </a:r>
            <a:endParaRPr lang="en-US" sz="1400" dirty="0">
              <a:latin typeface="+mj-lt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Daftar Pustaka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Digital 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image. </a:t>
            </a:r>
            <a:r>
              <a:rPr lang="en-US" sz="1600" i="1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Collider.com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. Web. 20 Oct. 2011. &lt;http://collider.com/star-wars-phantom-menace-cgi-yoda-blu-ray/111276/&gt;.</a:t>
            </a:r>
            <a:endParaRPr lang="en-US" sz="1600" dirty="0" smtClean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Digital 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image. </a:t>
            </a:r>
            <a:r>
              <a:rPr lang="en-US" sz="1600" i="1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Shaun the Sheep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. Web. 20 Oct. 2011. &lt;http://shaun-sheep.com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/&gt;.</a:t>
            </a:r>
          </a:p>
          <a:p>
            <a:pPr>
              <a:buNone/>
            </a:pPr>
            <a:r>
              <a:rPr lang="en-US" sz="1600" i="1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Ents15.jpg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. Digital image. </a:t>
            </a:r>
            <a:r>
              <a:rPr lang="en-US" sz="1600" i="1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Gallery @ Ents.ONE-RING.info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. Web. 201. &lt;http://ents.one-ring.info/ents/ents15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&gt;.</a:t>
            </a:r>
            <a:endParaRPr lang="en-US" sz="1600" i="1" dirty="0" smtClean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>
              <a:buNone/>
            </a:pPr>
            <a:r>
              <a:rPr lang="en-US" sz="1600" i="1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Harry </a:t>
            </a:r>
            <a:r>
              <a:rPr lang="en-US" sz="1600" i="1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Potter Wallpaper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. Digital image. </a:t>
            </a:r>
            <a:r>
              <a:rPr lang="en-US" sz="1600" i="1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The Daily Prophet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. Web. 20 Oct. 2011. &lt;http://members.outpost10f.com/~lindax/harrypotter/wallpaper.html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&gt;.</a:t>
            </a:r>
            <a:endParaRPr lang="en-US" sz="1600" dirty="0" smtClean="0">
              <a:latin typeface="+mj-lt"/>
            </a:endParaRPr>
          </a:p>
          <a:p>
            <a:pPr>
              <a:buNone/>
            </a:pPr>
            <a:r>
              <a:rPr lang="en-US" sz="1600" i="1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Madagascar-Lion Alex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. Digital image. </a:t>
            </a:r>
            <a:r>
              <a:rPr lang="en-US" sz="1600" i="1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Desktop Wallpapers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. Web. 2011. &lt;http://desktopwallpaper-s.com/16/-/Madagascar_-_Lion_Alex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/&gt;.</a:t>
            </a:r>
          </a:p>
          <a:p>
            <a:pPr>
              <a:buNone/>
            </a:pPr>
            <a:r>
              <a:rPr lang="en-US" sz="16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Nurgiyantoro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Burhan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. </a:t>
            </a:r>
            <a:r>
              <a:rPr lang="en-US" sz="1600" i="1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Teori</a:t>
            </a:r>
            <a:r>
              <a:rPr lang="en-US" sz="1600" i="1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600" i="1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Pengkajian</a:t>
            </a:r>
            <a:r>
              <a:rPr lang="en-US" sz="1600" i="1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600" i="1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Fiksi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. Yogyakarta: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Gadjah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Mada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UP, 1995. </a:t>
            </a:r>
            <a:r>
              <a:rPr lang="en-US" sz="160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Print</a:t>
            </a:r>
            <a:r>
              <a:rPr lang="en-US" sz="160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.</a:t>
            </a:r>
            <a:endParaRPr lang="en-US" sz="1600" dirty="0" smtClean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  <a:p>
            <a:pPr>
              <a:buNone/>
            </a:pPr>
            <a:r>
              <a:rPr lang="en-US" sz="1600" i="1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The One Ring.net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. Digital image. </a:t>
            </a:r>
            <a:r>
              <a:rPr lang="en-US" sz="1600" i="1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Gollum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. Nexcess.net. Web. 20 Oct. 2011. &lt;http://www.theonering.net/torwp/the-hobbit/characters/gollum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/&gt;.</a:t>
            </a:r>
          </a:p>
          <a:p>
            <a:pPr>
              <a:buNone/>
            </a:pPr>
            <a:r>
              <a:rPr lang="en-US" sz="1600" i="1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We Filled Tea Pots &amp; China Tea Cups with Fresh Flowers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. Digital image. </a:t>
            </a:r>
            <a:r>
              <a:rPr lang="en-US" sz="1600" i="1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Flower Design Events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. Web. 20 Oct. 2011. &lt;http://flowerdesignstannes.blogspot.com/2010/02/beauty-beast-inspired-wedding-of.html&gt;.</a:t>
            </a:r>
            <a:endParaRPr lang="en-US" sz="1600" dirty="0" smtClean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228600"/>
            <a:ext cx="167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+mj-lt"/>
              </a:rPr>
              <a:t>Pratitisari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18</a:t>
            </a:r>
            <a:endParaRPr lang="en-US" sz="1400" dirty="0">
              <a:latin typeface="+mj-lt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39825"/>
          </a:xfrm>
        </p:spPr>
        <p:txBody>
          <a:bodyPr/>
          <a:lstStyle/>
          <a:p>
            <a:pPr eaLnBrk="1" hangingPunct="1"/>
            <a:r>
              <a:rPr lang="id-ID" b="1" smtClean="0"/>
              <a:t>Tema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d-ID" sz="3600" dirty="0" smtClean="0">
                <a:latin typeface="+mj-lt"/>
              </a:rPr>
              <a:t>Pokok persoalan dalam cerita</a:t>
            </a:r>
            <a:endParaRPr lang="en-US" sz="3600" dirty="0" smtClean="0">
              <a:latin typeface="+mj-lt"/>
            </a:endParaRPr>
          </a:p>
        </p:txBody>
      </p:sp>
      <p:pic>
        <p:nvPicPr>
          <p:cNvPr id="4100" name="Picture 7" descr="433968jqv5rdp8m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3505200"/>
            <a:ext cx="15430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91400" y="0"/>
            <a:ext cx="1524000" cy="27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 err="1">
                <a:latin typeface="+mj-lt"/>
              </a:rPr>
              <a:t>Pratitisari</a:t>
            </a:r>
            <a:r>
              <a:rPr lang="en-US" sz="1200" dirty="0">
                <a:latin typeface="+mj-lt"/>
              </a:rPr>
              <a:t> 2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b="1" smtClean="0"/>
              <a:t>Karakter</a:t>
            </a: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80" charset="2"/>
              <a:buNone/>
            </a:pPr>
            <a:r>
              <a:rPr lang="en-US" smtClean="0"/>
              <a:t>	</a:t>
            </a:r>
            <a:r>
              <a:rPr lang="id-ID" smtClean="0"/>
              <a:t>Tokoh dalam cerita</a:t>
            </a: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-80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-80" charset="2"/>
              <a:buNone/>
            </a:pPr>
            <a:r>
              <a:rPr lang="id-ID" smtClean="0"/>
              <a:t> </a:t>
            </a: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-80" charset="2"/>
              <a:buNone/>
            </a:pPr>
            <a:r>
              <a:rPr lang="en-US" smtClean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-80" charset="2"/>
              <a:buNone/>
            </a:pPr>
            <a:endParaRPr lang="en-US" smtClean="0"/>
          </a:p>
        </p:txBody>
      </p:sp>
      <p:pic>
        <p:nvPicPr>
          <p:cNvPr id="5124" name="Picture 4" descr="smilie_tan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3313" y="123825"/>
            <a:ext cx="7762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077200" y="0"/>
            <a:ext cx="1066800" cy="27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 err="1">
                <a:latin typeface="+mj-lt"/>
              </a:rPr>
              <a:t>Pratitisari</a:t>
            </a:r>
            <a:r>
              <a:rPr lang="en-US" sz="1200" dirty="0">
                <a:latin typeface="+mj-lt"/>
              </a:rPr>
              <a:t> 3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2057400"/>
          </a:xfrm>
        </p:spPr>
        <p:txBody>
          <a:bodyPr/>
          <a:lstStyle/>
          <a:p>
            <a:pPr algn="ctr"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Ragam Karakter:</a:t>
            </a:r>
            <a:br>
              <a:rPr lang="en-US" smtClean="0"/>
            </a:br>
            <a:r>
              <a:rPr lang="en-US" smtClean="0"/>
              <a:t>Manusia</a:t>
            </a:r>
            <a:br>
              <a:rPr lang="en-US" smtClean="0"/>
            </a:br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7543800" y="152400"/>
            <a:ext cx="1371600" cy="27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 err="1">
                <a:latin typeface="+mj-lt"/>
              </a:rPr>
              <a:t>Pratitisari</a:t>
            </a:r>
            <a:r>
              <a:rPr lang="en-US" sz="1200" dirty="0">
                <a:latin typeface="+mj-lt"/>
              </a:rPr>
              <a:t> 4</a:t>
            </a:r>
          </a:p>
        </p:txBody>
      </p:sp>
      <p:pic>
        <p:nvPicPr>
          <p:cNvPr id="6" name="Content Placeholder 5" descr="Harpo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9605" y="1600200"/>
            <a:ext cx="5664789" cy="4530725"/>
          </a:xfrm>
        </p:spPr>
      </p:pic>
    </p:spTree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Binatang</a:t>
            </a:r>
          </a:p>
        </p:txBody>
      </p:sp>
      <p:pic>
        <p:nvPicPr>
          <p:cNvPr id="7172" name="Content Placeholder 5" descr="Madagascar_-_Lion_Alex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351088"/>
            <a:ext cx="4038600" cy="3028950"/>
          </a:xfrm>
        </p:spPr>
      </p:pic>
      <p:sp>
        <p:nvSpPr>
          <p:cNvPr id="5" name="TextBox 4"/>
          <p:cNvSpPr txBox="1"/>
          <p:nvPr/>
        </p:nvSpPr>
        <p:spPr>
          <a:xfrm>
            <a:off x="7772400" y="152400"/>
            <a:ext cx="1371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 err="1">
                <a:latin typeface="+mj-lt"/>
              </a:rPr>
              <a:t>Pratitisari</a:t>
            </a:r>
            <a:r>
              <a:rPr lang="en-US" sz="1200" dirty="0">
                <a:latin typeface="+mj-lt"/>
              </a:rPr>
              <a:t> 5</a:t>
            </a:r>
          </a:p>
        </p:txBody>
      </p:sp>
      <p:pic>
        <p:nvPicPr>
          <p:cNvPr id="9" name="Content Placeholder 8" descr="shaun-laid-back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7200" y="2699591"/>
            <a:ext cx="4038600" cy="2331942"/>
          </a:xfrm>
        </p:spPr>
      </p:pic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Makhluk </a:t>
            </a:r>
          </a:p>
        </p:txBody>
      </p:sp>
      <p:pic>
        <p:nvPicPr>
          <p:cNvPr id="8195" name="Content Placeholder 4" descr="Gollum2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90588" y="2293938"/>
            <a:ext cx="3171825" cy="3143250"/>
          </a:xfrm>
        </p:spPr>
      </p:pic>
      <p:pic>
        <p:nvPicPr>
          <p:cNvPr id="8196" name="Content Placeholder 5" descr="yoda_biography_3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1625600"/>
            <a:ext cx="4038600" cy="4479925"/>
          </a:xfrm>
        </p:spPr>
      </p:pic>
      <p:sp>
        <p:nvSpPr>
          <p:cNvPr id="6" name="TextBox 5"/>
          <p:cNvSpPr txBox="1"/>
          <p:nvPr/>
        </p:nvSpPr>
        <p:spPr>
          <a:xfrm>
            <a:off x="7010400" y="228600"/>
            <a:ext cx="16764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 err="1">
                <a:latin typeface="+mj-lt"/>
              </a:rPr>
              <a:t>Pratitisari</a:t>
            </a:r>
            <a:r>
              <a:rPr lang="en-US" sz="1200" dirty="0">
                <a:latin typeface="+mj-lt"/>
              </a:rPr>
              <a:t> 6</a:t>
            </a:r>
          </a:p>
        </p:txBody>
      </p:sp>
    </p:spTree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Tumbuhan &amp; benda lain</a:t>
            </a:r>
          </a:p>
        </p:txBody>
      </p:sp>
      <p:pic>
        <p:nvPicPr>
          <p:cNvPr id="9219" name="Content Placeholder 4" descr="ents15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82713" y="2305050"/>
            <a:ext cx="2187575" cy="3121025"/>
          </a:xfrm>
        </p:spPr>
      </p:pic>
      <p:pic>
        <p:nvPicPr>
          <p:cNvPr id="9220" name="Content Placeholder 5" descr="beast12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2805113"/>
            <a:ext cx="4038600" cy="2120900"/>
          </a:xfrm>
        </p:spPr>
      </p:pic>
      <p:sp>
        <p:nvSpPr>
          <p:cNvPr id="5" name="TextBox 4"/>
          <p:cNvSpPr txBox="1"/>
          <p:nvPr/>
        </p:nvSpPr>
        <p:spPr>
          <a:xfrm>
            <a:off x="6858000" y="228600"/>
            <a:ext cx="1828800" cy="27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 err="1">
                <a:latin typeface="+mj-lt"/>
              </a:rPr>
              <a:t>Pratitisari</a:t>
            </a:r>
            <a:r>
              <a:rPr lang="en-US" sz="1200" dirty="0">
                <a:latin typeface="+mj-lt"/>
              </a:rPr>
              <a:t> 7</a:t>
            </a:r>
          </a:p>
        </p:txBody>
      </p:sp>
    </p:spTree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Karakter dapat dibagi menjadi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p"/>
              <a:defRPr/>
            </a:pPr>
            <a:r>
              <a:rPr lang="id-ID" sz="3600" dirty="0" smtClean="0">
                <a:latin typeface="+mj-lt"/>
              </a:rPr>
              <a:t>Karakter utama: tokoh yang membawakan tema dan memegang banyak peranan dalam cerita</a:t>
            </a:r>
            <a:endParaRPr lang="en-US" sz="36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p"/>
              <a:defRPr/>
            </a:pPr>
            <a:r>
              <a:rPr lang="id-ID" sz="3600" dirty="0" smtClean="0">
                <a:latin typeface="+mj-lt"/>
              </a:rPr>
              <a:t>Karakter pembantu: tokoh yang mendampingi karakter utama</a:t>
            </a:r>
            <a:endParaRPr lang="en-US" sz="3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1400" y="228600"/>
            <a:ext cx="1524000" cy="27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 err="1">
                <a:latin typeface="+mj-lt"/>
              </a:rPr>
              <a:t>Pratitisari</a:t>
            </a:r>
            <a:r>
              <a:rPr lang="en-US" sz="1200" dirty="0">
                <a:latin typeface="+mj-lt"/>
              </a:rPr>
              <a:t> 8</a:t>
            </a:r>
          </a:p>
        </p:txBody>
      </p:sp>
    </p:spTree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p"/>
              <a:defRPr/>
            </a:pPr>
            <a:r>
              <a:rPr lang="id-ID" sz="3600" dirty="0" smtClean="0">
                <a:latin typeface="+mj-lt"/>
              </a:rPr>
              <a:t>Protagonis : karakter/tokoh yang mengangkat tema</a:t>
            </a:r>
            <a:endParaRPr lang="en-US" sz="3600" dirty="0" smtClean="0">
              <a:latin typeface="+mj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dirty="0" smtClean="0">
              <a:latin typeface="+mj-lt"/>
            </a:endParaRPr>
          </a:p>
          <a:p>
            <a:pPr eaLnBrk="1" hangingPunct="1">
              <a:buFont typeface="Wingdings" pitchFamily="2" charset="2"/>
              <a:buChar char="p"/>
              <a:defRPr/>
            </a:pPr>
            <a:r>
              <a:rPr lang="id-ID" sz="3600" dirty="0" smtClean="0">
                <a:latin typeface="+mj-lt"/>
              </a:rPr>
              <a:t>Antagonis : karakter/tokoh yang memberi konflik pada tema dan biasanya berlawanan dengan karakter protagonis. (Ingat, tokoh antagonis belum tentu jahat)</a:t>
            </a:r>
            <a:endParaRPr lang="en-US" sz="3600" dirty="0" smtClean="0">
              <a:latin typeface="+mj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11267" name="Picture 4" descr="veg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52400"/>
            <a:ext cx="1143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010400" y="228600"/>
            <a:ext cx="1676400" cy="27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 err="1">
                <a:latin typeface="+mj-lt"/>
              </a:rPr>
              <a:t>Pratitisari</a:t>
            </a:r>
            <a:r>
              <a:rPr lang="en-US" sz="1200" dirty="0">
                <a:latin typeface="+mj-lt"/>
              </a:rPr>
              <a:t> 9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355</Words>
  <PresentationFormat>On-screen Show (4:3)</PresentationFormat>
  <Paragraphs>119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Verdana</vt:lpstr>
      <vt:lpstr>Arial</vt:lpstr>
      <vt:lpstr>Garamond</vt:lpstr>
      <vt:lpstr>Wingdings</vt:lpstr>
      <vt:lpstr>Calibri</vt:lpstr>
      <vt:lpstr>Times New Roman</vt:lpstr>
      <vt:lpstr>Level</vt:lpstr>
      <vt:lpstr>Unsur-unsur dalam Karya Sastra</vt:lpstr>
      <vt:lpstr>Tema</vt:lpstr>
      <vt:lpstr>Karakter</vt:lpstr>
      <vt:lpstr>             Ragam Karakter: Manusia </vt:lpstr>
      <vt:lpstr>Binatang</vt:lpstr>
      <vt:lpstr>Makhluk </vt:lpstr>
      <vt:lpstr>Tumbuhan &amp; benda lain</vt:lpstr>
      <vt:lpstr>Karakter dapat dibagi menjadi</vt:lpstr>
      <vt:lpstr>Slide 9</vt:lpstr>
      <vt:lpstr>Slide 10</vt:lpstr>
      <vt:lpstr>Karakterisasi</vt:lpstr>
      <vt:lpstr>Seting/Latar </vt:lpstr>
      <vt:lpstr>Plot</vt:lpstr>
      <vt:lpstr>Jenis Plot</vt:lpstr>
      <vt:lpstr>Penyelesaian</vt:lpstr>
      <vt:lpstr>Sudut Pandang</vt:lpstr>
      <vt:lpstr>Konflik</vt:lpstr>
      <vt:lpstr>Daftar Pustaka</vt:lpstr>
    </vt:vector>
  </TitlesOfParts>
  <Company>Cikal Amri Secondary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Unsur-unsur dalam Karya Sastra</dc:title>
  <cp:lastModifiedBy>user</cp:lastModifiedBy>
  <cp:revision>13</cp:revision>
  <dcterms:modified xsi:type="dcterms:W3CDTF">2011-10-20T16:56:06Z</dcterms:modified>
</cp:coreProperties>
</file>